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5" r:id="rId1"/>
  </p:sldMasterIdLst>
  <p:sldIdLst>
    <p:sldId id="256" r:id="rId2"/>
    <p:sldId id="279" r:id="rId3"/>
    <p:sldId id="258" r:id="rId4"/>
    <p:sldId id="294" r:id="rId5"/>
    <p:sldId id="271" r:id="rId6"/>
    <p:sldId id="285" r:id="rId7"/>
    <p:sldId id="263" r:id="rId8"/>
    <p:sldId id="264" r:id="rId9"/>
    <p:sldId id="276" r:id="rId10"/>
    <p:sldId id="295" r:id="rId11"/>
    <p:sldId id="284" r:id="rId12"/>
    <p:sldId id="273" r:id="rId13"/>
    <p:sldId id="286" r:id="rId14"/>
    <p:sldId id="287" r:id="rId15"/>
    <p:sldId id="288" r:id="rId16"/>
    <p:sldId id="289" r:id="rId17"/>
    <p:sldId id="290" r:id="rId18"/>
    <p:sldId id="292" r:id="rId19"/>
    <p:sldId id="293" r:id="rId20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3F8A"/>
    <a:srgbClr val="E709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0DAEC89-16AD-42BA-9B61-BC3B06A0D6E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052736"/>
            <a:ext cx="8568952" cy="42165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6576" lvl="0" algn="ctr">
              <a:buClr>
                <a:srgbClr val="CEB966"/>
              </a:buClr>
              <a:buSzPct val="80000"/>
            </a:pPr>
            <a:endParaRPr lang="ru-RU" sz="26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" lvl="0" algn="ctr">
              <a:buClr>
                <a:srgbClr val="CEB966"/>
              </a:buClr>
              <a:buSzPct val="80000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Краткая презентация </a:t>
            </a:r>
          </a:p>
          <a:p>
            <a:pPr marL="36576" lvl="0" algn="ctr">
              <a:buClr>
                <a:srgbClr val="CEB966"/>
              </a:buClr>
              <a:buSzPct val="80000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образовательной программы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" lvl="0" algn="ctr">
              <a:buClr>
                <a:srgbClr val="CEB966"/>
              </a:buClr>
              <a:buSzPct val="80000"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дошкольного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576" lvl="0" algn="ctr">
              <a:buClr>
                <a:srgbClr val="CEB966"/>
              </a:buClr>
              <a:buSzPct val="80000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бюджетного дошкольного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576" lvl="0" algn="ctr">
              <a:buClr>
                <a:srgbClr val="CEB966"/>
              </a:buClr>
              <a:buSzPct val="80000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образовательного учреждения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детский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сад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«Теремок» села Красный Бор Агрызского муниципального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" lvl="0" algn="ctr">
              <a:buClr>
                <a:srgbClr val="CEB966"/>
              </a:buClr>
              <a:buSzPct val="80000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Республики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Татарстан</a:t>
            </a:r>
            <a:endParaRPr lang="ru-RU" sz="2400" i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" algn="ctr">
              <a:buClr>
                <a:srgbClr val="CEB966"/>
              </a:buClr>
              <a:buSzPct val="80000"/>
            </a:pP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" algn="ctr">
              <a:buClr>
                <a:srgbClr val="CEB966"/>
              </a:buClr>
              <a:buSzPct val="80000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федеральной образовательной программой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576" algn="ctr">
              <a:buClr>
                <a:srgbClr val="CEB966"/>
              </a:buClr>
              <a:buSzPct val="80000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(Приказ №1028 от 25.11.2022)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" lvl="0" algn="ctr">
              <a:buClr>
                <a:srgbClr val="CEB966"/>
              </a:buClr>
              <a:buSzPct val="80000"/>
            </a:pPr>
            <a:r>
              <a:rPr lang="ru-RU" sz="1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endParaRPr lang="ru-RU" sz="2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6912767" cy="174176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Часть, формируемая участниками образовательных отношений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484784"/>
            <a:ext cx="7272808" cy="4556579"/>
          </a:xfrm>
        </p:spPr>
        <p:txBody>
          <a:bodyPr>
            <a:normAutofit/>
          </a:bodyPr>
          <a:lstStyle/>
          <a:p>
            <a:pPr marR="135890" algn="just">
              <a:lnSpc>
                <a:spcPct val="115000"/>
              </a:lnSpc>
              <a:buFont typeface="Wingdings" panose="05000000000000000000" pitchFamily="2" charset="2"/>
              <a:buChar char="v"/>
              <a:tabLst>
                <a:tab pos="6391275" algn="l"/>
              </a:tabLst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ориентирована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специфику национальных, социокультурных и иных условий, в том числе региональных, в которых осуществляется образовательная деятельность; сложившиеся традиции детского 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сада; </a:t>
            </a:r>
          </a:p>
          <a:p>
            <a:pPr marR="135890" algn="just">
              <a:lnSpc>
                <a:spcPct val="115000"/>
              </a:lnSpc>
              <a:buFont typeface="Wingdings" panose="05000000000000000000" pitchFamily="2" charset="2"/>
              <a:buChar char="v"/>
              <a:tabLst>
                <a:tab pos="6391275" algn="l"/>
              </a:tabLst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выбор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парциальных образовательных программ и форм организации работы с детьми, которые в наибольшей степени соответствуют потребностям и интересам детей, а также возможностям педагогического коллектива и детского сада в 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целом.</a:t>
            </a:r>
          </a:p>
          <a:p>
            <a:pPr marL="0" marR="135890" indent="0" algn="just">
              <a:lnSpc>
                <a:spcPct val="115000"/>
              </a:lnSpc>
              <a:buNone/>
              <a:tabLst>
                <a:tab pos="6391275" algn="l"/>
              </a:tabLst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Включает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себя региональную образовательную программу дошкольного образования «С</a:t>
            </a:r>
            <a:r>
              <a:rPr lang="tt-RU" sz="17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өенеч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r>
              <a:rPr lang="tt-RU" sz="17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«Радость познания», направленную на развитие детей в образовательных областях, видах деятельности и культурных практиках, а также для обеспечения коррекции нарушений развития и ориентированная на потребность детей и их родителей.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1858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84776" cy="180020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Часть, формируемая участниками образовательных 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</a:t>
            </a:r>
            <a:b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разработана </a:t>
            </a:r>
            <a:r>
              <a:rPr lang="ru-RU" sz="24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 основе следующих программ </a:t>
            </a:r>
            <a:r>
              <a:rPr lang="ru-RU" sz="24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методических пособий:</a:t>
            </a:r>
            <a:r>
              <a:rPr lang="ru-RU" sz="2400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51520" y="2276872"/>
            <a:ext cx="7344816" cy="345638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Обучение детей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русской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национальности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татарскому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языку, УМК для детей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Татарча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tt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йл</a:t>
            </a:r>
            <a:r>
              <a:rPr lang="tt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tt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без»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З.М.;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Региональная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дошкольного образования,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Р. К.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3" y="404664"/>
            <a:ext cx="7046168" cy="1584176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000" b="1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Основные области Программы</a:t>
            </a:r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357684" y="2149773"/>
            <a:ext cx="3095625" cy="13684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Социально –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коммуникативное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5397103" y="2204864"/>
            <a:ext cx="3168650" cy="13684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Познавательное 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1" name="Rectangle 6"/>
          <p:cNvSpPr>
            <a:spLocks noChangeArrowheads="1"/>
          </p:cNvSpPr>
          <p:nvPr/>
        </p:nvSpPr>
        <p:spPr bwMode="auto">
          <a:xfrm>
            <a:off x="2771800" y="3614936"/>
            <a:ext cx="3097213" cy="11525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</a:p>
        </p:txBody>
      </p:sp>
      <p:sp>
        <p:nvSpPr>
          <p:cNvPr id="9222" name="Rectangle 7"/>
          <p:cNvSpPr>
            <a:spLocks noChangeArrowheads="1"/>
          </p:cNvSpPr>
          <p:nvPr/>
        </p:nvSpPr>
        <p:spPr bwMode="auto">
          <a:xfrm>
            <a:off x="467544" y="4797152"/>
            <a:ext cx="3311525" cy="13668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Художественно –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эстетическое 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3" name="Rectangle 8"/>
          <p:cNvSpPr>
            <a:spLocks noChangeArrowheads="1"/>
          </p:cNvSpPr>
          <p:nvPr/>
        </p:nvSpPr>
        <p:spPr bwMode="auto">
          <a:xfrm>
            <a:off x="5148064" y="4797152"/>
            <a:ext cx="3419475" cy="13684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Физическое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развитие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6912768" cy="6480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Социально-коммуникативное развитие  </a:t>
            </a:r>
            <a:endParaRPr lang="ru-RU" sz="2400" dirty="0">
              <a:ln w="1905"/>
              <a:solidFill>
                <a:schemeClr val="accent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0" y="980728"/>
            <a:ext cx="7452320" cy="5760640"/>
          </a:xfrm>
        </p:spPr>
        <p:txBody>
          <a:bodyPr>
            <a:noAutofit/>
          </a:bodyPr>
          <a:lstStyle/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усвоение и присвоение норм, правил поведения и морально-нравственных ценностей, принятых в российском обществе;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развитие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общения ребенка со взрослыми и сверстниками, формирование готовности к совместной деятельности и сотрудничеству;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 ребенка основ гражданственности и патриотизма, уважительного отношения и чувства принадлежности к своей семье, сообществу детей и взрослых в Организации, региону проживания и стране в целом;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развитие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эмоциональной отзывчивости и сопереживания, социального и эмоционального интеллекта, воспитание гуманных чувств и отношений;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развитие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самостоятельности и инициативности, планирования и регуляции ребенком собственных действий;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позитивных установок к различным видам труда и творчества;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основ социальной навигации и безопасного поведения в быту и природе, социуме и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медиапространстве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(цифровой среде).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116632"/>
            <a:ext cx="7776864" cy="12870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br>
              <a:rPr lang="ru-RU" sz="2400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n w="1905"/>
              <a:solidFill>
                <a:schemeClr val="accent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-180528" y="620688"/>
            <a:ext cx="8949680" cy="5102027"/>
          </a:xfrm>
        </p:spPr>
        <p:txBody>
          <a:bodyPr>
            <a:noAutofit/>
          </a:bodyPr>
          <a:lstStyle/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развитие любознательности, интереса и мотивации к познавательной деятельности; освоение сенсорных эталонов и перцептивных (обследовательских) действий, развитие поисковых исследовательских умений, мыслительных операций, воображения и способности к творческому преобразованию объектов познания, становление сознания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целостной картины мира, представлений об объектах окружающего мира, их свойствах и отношениях;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основ экологической культуры, знаний об особенностях и многообразии природы Родного края и различных континентов, о взаимосвязях внутри природных сообществ и роли человека в природе, правилах поведения в природной среде, воспитание гуманного отношения к природе;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представлений о себе и ближайшем социальном окружении, культурно-исторических событиях, традициях и социокультурных ценностях малой родины и Отечества, многообразии стран и народов мира;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представлений о количестве, числе, счете, величине, геометрических фигурах, пространстве, времени, математических зависимостях и отношениях этих категорий, овладение логико-математическими способами их познания;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представлений о цифровых средствах познания окружающего мира, способах их безопасного использования.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5" y="44624"/>
            <a:ext cx="7128791" cy="115212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dirty="0">
              <a:ln w="1905"/>
              <a:solidFill>
                <a:schemeClr val="accent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07505" y="836712"/>
            <a:ext cx="7128791" cy="3240361"/>
          </a:xfrm>
        </p:spPr>
        <p:txBody>
          <a:bodyPr>
            <a:noAutofit/>
          </a:bodyPr>
          <a:lstStyle/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владение речью как средством коммуникации, познания и самовыражения;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правильного звукопроизношения;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развитие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звуковой и интонационной культуры речи;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развитие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фонематического слуха;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обогащение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активного и пассивного словарного запаса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развитие грамматически правильной и связной речи (диалогической и монологической);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ознакомление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с литературными произведениями различных жанров (фольклор, художественная и познавательная литература), формирование их осмысленного восприятия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развитие речевого творчества;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предпосылок к обучению грамоте.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6984777" cy="7200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sz="2400" dirty="0">
              <a:ln w="1905"/>
              <a:solidFill>
                <a:schemeClr val="accent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-108520" y="620688"/>
            <a:ext cx="7632848" cy="2592288"/>
          </a:xfrm>
        </p:spPr>
        <p:txBody>
          <a:bodyPr>
            <a:noAutofit/>
          </a:bodyPr>
          <a:lstStyle/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развитие предпосылок ценностно-смыслового восприятия и понимания мира природы и произведений искусства (словесного, музыкального, изобразительного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);</a:t>
            </a: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становление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эстетического и эмоционально-нравственного отношения к окружающему миру, воспитание эстетического вкуса;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элементарных представлений о видах искусства (музыка, живопись, театр, народное искусство и другое);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художественных умений и навыков в разных видах деятельности (рисовании, лепке, аппликации, художественном конструировании, пении, игре на детских музыкальных инструментах, музыкально-ритмических движениях, словесном творчестве и другое);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освоение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разнообразных средств художественной выразительности в различных видах искусства;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реализацию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художественно-творческих способностей ребенка в повседневной жизни и различных видах досуговой деятельности (праздники, развлечения и другое);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развитие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и поддержку самостоятельной творческой деятельности детей (изобразительной, конструктивной, музыкальной, художественно-речевой, театрализованной и другое).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3" y="0"/>
            <a:ext cx="5832648" cy="908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sz="2800" dirty="0">
              <a:ln w="1905"/>
              <a:solidFill>
                <a:schemeClr val="accent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-180528" y="548680"/>
            <a:ext cx="7704856" cy="2592288"/>
          </a:xfrm>
        </p:spPr>
        <p:txBody>
          <a:bodyPr>
            <a:noAutofit/>
          </a:bodyPr>
          <a:lstStyle/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приобретение ребенком двигательного опыта в различных видах деятельности детей, развитие психофизических качеств (быстрота, сила, ловкость, выносливость, гибкость), координационных способностей, крупных групп мышц и мелкой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моторики;</a:t>
            </a: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опорно-двигательного аппарата, развитие равновесия, глазомера, ориентировки в пространстве;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овладение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основными движениями (метание, ползание, лазанье, ходьба, бег, прыжки);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обучение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общеразвивающим упражнениям, музыкально-ритмическим движениям, подвижным играм, спортивным упражнениям и элементам спортивных игр (баскетбол, футбол, хоккей,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другое);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воспитание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нравственно-волевых качеств (воля, смелость, выдержка и другое);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воспитание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интереса к различным видам спорта и чувства гордости за выдающиеся достижения российских спортсменов;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приобщение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к здоровому образу жизни и активному отдыху, формирование представлений о здоровье, способах его сохранения и укрепления, правилах безопасного поведения в разных видах двигательной деятельности, воспитание бережного отношения к своему здоровью и здоровью окружающих.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7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23528" y="116632"/>
            <a:ext cx="6984776" cy="6264696"/>
          </a:xfrm>
        </p:spPr>
        <p:txBody>
          <a:bodyPr>
            <a:normAutofit/>
          </a:bodyPr>
          <a:lstStyle/>
          <a:p>
            <a:pPr marL="0" lvl="0" indent="0" algn="ctr" defTabSz="914400">
              <a:spcBef>
                <a:spcPts val="0"/>
              </a:spcBef>
              <a:buClrTx/>
              <a:buSzTx/>
              <a:buNone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Характеристика взаимодействия педагогического коллектива с семьями </a:t>
            </a:r>
            <a:endParaRPr lang="ru-RU" sz="2800" b="1" dirty="0" smtClean="0">
              <a:solidFill>
                <a:schemeClr val="accent2">
                  <a:lumMod val="75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</a:pPr>
            <a:endParaRPr lang="ru-RU" sz="2800" b="1" dirty="0">
              <a:solidFill>
                <a:schemeClr val="tx1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В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основу совместной деятельности  заложены</a:t>
            </a: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следующие принципы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единый подход к процессу воспитания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ребѐнка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открытость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дошкольного учреждения для родителей;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взаимное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доверие во взаимоотношениях педагогов и родителей;</a:t>
            </a: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уважение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доброжелательность друг к другу;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дифференцированный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подход к каждой семье;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равно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ответственность родителей и педагогов</a:t>
            </a:r>
          </a:p>
          <a:p>
            <a:pPr indent="0">
              <a:lnSpc>
                <a:spcPct val="115000"/>
              </a:lnSpc>
              <a:buNone/>
            </a:pPr>
            <a:endParaRPr lang="ru-RU" sz="2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 rot="10491472" flipV="1">
            <a:off x="761510" y="6589154"/>
            <a:ext cx="6858000" cy="369422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8712969" cy="5544616"/>
          </a:xfrm>
        </p:spPr>
        <p:txBody>
          <a:bodyPr>
            <a:normAutofit/>
          </a:bodyPr>
          <a:lstStyle/>
          <a:p>
            <a:pPr marL="182880" algn="l"/>
            <a:r>
              <a:rPr lang="ru-RU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Телефон: </a:t>
            </a:r>
            <a:br>
              <a:rPr lang="ru-RU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8(85551) </a:t>
            </a:r>
            <a:r>
              <a:rPr lang="ru-RU" sz="28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 – </a:t>
            </a:r>
            <a:r>
              <a:rPr lang="ru-RU" sz="28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92 </a:t>
            </a:r>
            <a:r>
              <a:rPr lang="ru-RU" sz="28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tt-RU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ds/kras@tatar.ru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Наш сайт:</a:t>
            </a:r>
            <a:r>
              <a:rPr lang="en-US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u="sng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https://edu.tatar.ru/agryz/kr-bor/dou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endParaRPr lang="ru-RU" sz="31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53506"/>
            <a:ext cx="74313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3">
                    <a:lumMod val="75000"/>
                  </a:schemeClr>
                </a:solidFill>
                <a:latin typeface="Verdana"/>
              </a:rPr>
              <a:t>Контактная </a:t>
            </a: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Verdana"/>
              </a:rPr>
              <a:t>информация</a:t>
            </a:r>
            <a:endParaRPr lang="ru-RU" sz="3600" b="1" dirty="0">
              <a:solidFill>
                <a:schemeClr val="accent3">
                  <a:lumMod val="75000"/>
                </a:schemeClr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6468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1" y="214313"/>
            <a:ext cx="8892480" cy="622399"/>
          </a:xfrm>
        </p:spPr>
        <p:txBody>
          <a:bodyPr>
            <a:normAutofit/>
          </a:bodyPr>
          <a:lstStyle/>
          <a:p>
            <a:pPr marL="0" indent="0" algn="l" eaLnBrk="1" hangingPunct="1">
              <a:buNone/>
            </a:pPr>
            <a:r>
              <a:rPr lang="ru-RU" sz="2800" b="1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Нормативно- правовая база Программы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07504" y="836712"/>
            <a:ext cx="8784976" cy="5184576"/>
          </a:xfrm>
        </p:spPr>
        <p:txBody>
          <a:bodyPr>
            <a:noAutofit/>
          </a:bodyPr>
          <a:lstStyle/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Российской Федерации от 21 июля 2020 г. № 474 «О национальных целях развития Российской Федерации на период до 2030 года»;</a:t>
            </a:r>
          </a:p>
          <a:p>
            <a:pPr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 декабря 2012 г. № 273-ФЗ «Об образовании в Российской Федерации»;</a:t>
            </a: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31 июля 2020 г. № 304-ФЗ «О внесении изменений в Федеральный закон «Об образовании в Российской Федерации» по вопросам воспитания обучающихся»</a:t>
            </a: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24 сентября 2022 г. № 371-ФЗ «О внесении изменений в Федеральный закон «Об образовании в Российской Федерации» и статью 1</a:t>
            </a: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«Об обязательных требованиях в Российской Федерации»</a:t>
            </a: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Правительства Российской Федерации от 29 мая 2015 г. №   999-р «Об утверждении Стратегии развития воспитания в Российской Федерации на период до 2025 года»;</a:t>
            </a: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образовательный стандарт дошкольного образования (утвержден приказом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8 ноября 2022 г. № 955, зарегистрировано в Минюсте России 6 февраля 2023 г., регистрационный № 72264);</a:t>
            </a: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образовательная программа дошкольного образования (утверждена приказом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25 ноября 2022 г. № 1028, зарегистрировано в Минюсте России 28 декабря 2022 г., регистрационный № 71847) </a:t>
            </a:r>
            <a:r>
              <a:rPr lang="ru-RU" sz="1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ru-RU" sz="14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publication.pravo.gov.ru/Document/View/0001202212280044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 образовании РТ от 22.07.2013г №68-ЗРТ; 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РТ от 08.07.1992 № 1560-</a:t>
            </a:r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XII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"О государственных языках Республики Татарстан и других языках в Республике Татарстан" (в ред. Законов РТ от 28.07.2004 № 44-ЗРТ, от 03.12.2009 № 54-ЗРТ, от 03.03.2012 № 16-ЗРТ, от 12.06.2014 № 53-ЗРТ);</a:t>
            </a:r>
          </a:p>
          <a:p>
            <a:pPr marL="171450" lvl="0" indent="-171450" defTabSz="914400">
              <a:spcBef>
                <a:spcPts val="0"/>
              </a:spcBef>
              <a:buClrTx/>
              <a:buSzTx/>
              <a:buFont typeface="Courier New" panose="02070309020205020404" pitchFamily="49" charset="0"/>
              <a:buChar char="o"/>
            </a:pPr>
            <a:endParaRPr lang="ru-RU" sz="1000" dirty="0">
              <a:solidFill>
                <a:prstClr val="black"/>
              </a:solidFill>
              <a:latin typeface="Verdana"/>
            </a:endParaRPr>
          </a:p>
          <a:p>
            <a:pPr marL="457200" indent="-457200" eaLnBrk="1" hangingPunct="1">
              <a:buFont typeface="+mj-lt"/>
              <a:buAutoNum type="arabicPeriod"/>
            </a:pPr>
            <a:endParaRPr lang="ru-RU" sz="17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054281" cy="1080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4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Программы:</a:t>
            </a:r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07504" y="1124744"/>
            <a:ext cx="7128792" cy="288032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3200" b="1" dirty="0" smtClean="0">
              <a:solidFill>
                <a:srgbClr val="2A3F8A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разностороннее развитие ребенка в период дошкольного детства с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учетом возрастных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индивидуальных особенностей на основе духовно-нравственных ценностей российского народа, исторических и национально-культурных традиций.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7704856" cy="174176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достигаются через решение следующих задач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1.6. ФГОС ДО, п. 1.1.1 ФОП ДО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96752"/>
            <a:ext cx="7344816" cy="4844611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обеспечение единых для Российской Федерации содержания ДО и планируемых результатов освоения образовательной программы ДО;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приобщение детей (в соответствии с возрастными особенностями)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построение (структурирование) содержания образовательной деятельности на основе учета возрастных и индивидуальных особенностей развития;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создание условий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охрана и укрепление физического и психического здоровья детей, в том числе их эмоционального благополучия;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обеспечение развития физических, личностных, нравственных качеств и основ патриотизма, интеллектуальных и художественно-творческих способностей ребенка, его инициативности, самостоятельности и ответственности;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обеспечение 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8) 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354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467544" y="404664"/>
            <a:ext cx="8286750" cy="1643062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  <a:r>
              <a:rPr lang="ru-RU" sz="36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572000" y="2276872"/>
            <a:ext cx="4286250" cy="142875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Часть, формируемая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участниками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образовательного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процесса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467544" y="4365104"/>
            <a:ext cx="3744416" cy="200025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ФОП ДО и составляет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менее 60%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объема Программы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467544" y="2348880"/>
            <a:ext cx="3929062" cy="1285875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Обязательная часть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4766567" y="4301242"/>
            <a:ext cx="3643313" cy="1928812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Объем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более 40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2267744" y="3717032"/>
            <a:ext cx="216024" cy="54636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6588224" y="3789040"/>
            <a:ext cx="216024" cy="54636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91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23312" cy="135416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Структура Программы включает</a:t>
            </a:r>
            <a:r>
              <a:rPr lang="ru-RU" sz="2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следующие структурные элементы, в </a:t>
            </a: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соответс</a:t>
            </a:r>
            <a:r>
              <a:rPr lang="ru-RU" sz="2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вии </a:t>
            </a: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с ФГОС ДО:</a:t>
            </a: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/>
            </a:r>
            <a:b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</a:rPr>
            </a:br>
            <a:endParaRPr lang="ru-RU" sz="28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11560" y="1988840"/>
            <a:ext cx="8229600" cy="338437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t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Целевой раздел</a:t>
            </a:r>
            <a:endParaRPr lang="tt-RU" sz="36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t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II. Содержательный раздел</a:t>
            </a:r>
          </a:p>
          <a:p>
            <a:pPr>
              <a:buNone/>
            </a:pPr>
            <a:r>
              <a:rPr lang="tt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III. Организационный раздел</a:t>
            </a:r>
            <a:endParaRPr lang="ru-RU" sz="36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96552" y="260648"/>
            <a:ext cx="7920880" cy="179107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целевом разделе Программы </a:t>
            </a:r>
            <a:r>
              <a:rPr lang="ru-RU" sz="32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51520" y="1052736"/>
            <a:ext cx="7200800" cy="46085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представлены цели, задачи, принципы и подходы к ее формированию; планируемые результаты освоения Программы в раннем, дошкольном возрастах, а также на этапе завершения освоения Программы;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особенностей развития детей раннего и дошкольного возрастов, подходы к педагогической диагностике планируемых результатов.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8964488" cy="100811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4000" dirty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07504" y="692696"/>
            <a:ext cx="7416824" cy="5400600"/>
          </a:xfrm>
        </p:spPr>
        <p:txBody>
          <a:bodyPr>
            <a:noAutofit/>
          </a:bodyPr>
          <a:lstStyle/>
          <a:p>
            <a:pPr marL="420370" marR="160020" indent="-285750" algn="just">
              <a:lnSpc>
                <a:spcPct val="115000"/>
              </a:lnSpc>
              <a:buFont typeface="Wingdings" panose="05000000000000000000" pitchFamily="2" charset="2"/>
              <a:buChar char="v"/>
              <a:tabLst>
                <a:tab pos="103505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ключает 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описание задач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содержания образовательной деятельности по каждой из образовательных областей для всех возрастных групп обучающихся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соответствии с федеральной программой и с учетом используемых методических пособий, обеспечивающих реализацию данного содержания.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вариативных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форм, способов, методов и средств реализации программы с учетом возрастных и индивидуальных особенностей воспитанников, специфики их образовательных потребностей и интересов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20370" marR="160020" indent="-285750" algn="just">
              <a:lnSpc>
                <a:spcPct val="115000"/>
              </a:lnSpc>
              <a:buFont typeface="Wingdings" panose="05000000000000000000" pitchFamily="2" charset="2"/>
              <a:buChar char="v"/>
              <a:tabLst>
                <a:tab pos="103505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особенностей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образовательной деятельности разных видов и культурных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практик;</a:t>
            </a:r>
          </a:p>
          <a:p>
            <a:pPr marL="420370" marR="160020" indent="-285750" algn="just">
              <a:lnSpc>
                <a:spcPct val="115000"/>
              </a:lnSpc>
              <a:buFont typeface="Wingdings" panose="05000000000000000000" pitchFamily="2" charset="2"/>
              <a:buChar char="v"/>
              <a:tabLst>
                <a:tab pos="103505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способов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поддержки детской инициативы;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0370" marR="160020" indent="-285750" algn="just">
              <a:lnSpc>
                <a:spcPct val="115000"/>
              </a:lnSpc>
              <a:buFont typeface="Wingdings" panose="05000000000000000000" pitchFamily="2" charset="2"/>
              <a:buChar char="v"/>
              <a:tabLst>
                <a:tab pos="103505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особенностей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взаимодействия педагогического коллектива с семьями обучающихся;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0370" marR="160020" indent="-285750" algn="just">
              <a:lnSpc>
                <a:spcPct val="115000"/>
              </a:lnSpc>
              <a:buFont typeface="Wingdings" panose="05000000000000000000" pitchFamily="2" charset="2"/>
              <a:buChar char="v"/>
              <a:tabLst>
                <a:tab pos="103505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 по профессиональной коррекции нарушений развития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</a:p>
          <a:p>
            <a:pPr marL="420370" marR="160020" indent="-285750" algn="just">
              <a:lnSpc>
                <a:spcPct val="115000"/>
              </a:lnSpc>
              <a:buFont typeface="Wingdings" panose="05000000000000000000" pitchFamily="2" charset="2"/>
              <a:buChar char="v"/>
              <a:tabLst>
                <a:tab pos="103505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воспитания, которая раскрывает задачи и направления воспитательной работы, предусматривает приобщение детей к российским традиционным духовным ценностям, включая культурные ценности своей этнической группы, правилам и нормам поведения в российском обществе.</a:t>
            </a:r>
          </a:p>
          <a:p>
            <a:pPr algn="ctr">
              <a:buNone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260648"/>
            <a:ext cx="7524328" cy="108012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 Программы</a:t>
            </a:r>
            <a:endParaRPr lang="ru-RU" sz="3200" b="1" dirty="0">
              <a:ln w="1905"/>
              <a:solidFill>
                <a:schemeClr val="accent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196752"/>
            <a:ext cx="69847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описание психолого-педагогических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кадровых условий реализации Программы;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развивающей предметно-пространственной среды (далее – РППС);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 Программы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обеспеченность методическими материалами и средствами обучения и воспитания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распорядок дня во всех возрастных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группах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план воспитательной работы.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1334</TotalTime>
  <Words>1606</Words>
  <Application>Microsoft Office PowerPoint</Application>
  <PresentationFormat>Экран (4:3)</PresentationFormat>
  <Paragraphs>146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Презентация PowerPoint</vt:lpstr>
      <vt:lpstr>Нормативно- правовая база Программы </vt:lpstr>
      <vt:lpstr>Цель Программы: </vt:lpstr>
      <vt:lpstr>Цели Программы достигаются через решение следующих задач (п. 1.6. ФГОС ДО, п. 1.1.1 ФОП ДО): </vt:lpstr>
      <vt:lpstr>Презентация PowerPoint</vt:lpstr>
      <vt:lpstr>Структура Программы включает следующие структурные элементы, в соответствии с ФГОС ДО: </vt:lpstr>
      <vt:lpstr>В целевом разделе Программы  </vt:lpstr>
      <vt:lpstr>Содержательный раздел Программы    </vt:lpstr>
      <vt:lpstr>Организационный раздел Программы</vt:lpstr>
      <vt:lpstr>Часть, формируемая участниками образовательных отношений</vt:lpstr>
      <vt:lpstr>Часть, формируемая участниками образовательных отношений разработана на основе следующих программ  и методических пособий:        </vt:lpstr>
      <vt:lpstr>Основные области Программы</vt:lpstr>
      <vt:lpstr>Социально-коммуникативное развитие  </vt:lpstr>
      <vt:lpstr>Познавательное развитие </vt:lpstr>
      <vt:lpstr>Речевое развитие</vt:lpstr>
      <vt:lpstr>Художественно-эстетическое развитие</vt:lpstr>
      <vt:lpstr>Физическое развитие</vt:lpstr>
      <vt:lpstr>Презентация PowerPoint</vt:lpstr>
      <vt:lpstr>Телефон:  8(85551) 3 – 92 – 40  Email:  ds/kras@tatar.ru  Наш сайт:  https://edu.tatar.ru/agryz/kr-bor/dou 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 КОМБИНИРОВАННОГО ВИДА №36 «ЗОЛОТОЙ КЛЮЧИК»</dc:title>
  <dc:creator>Пользователь</dc:creator>
  <cp:lastModifiedBy>Альфия</cp:lastModifiedBy>
  <cp:revision>93</cp:revision>
  <cp:lastPrinted>2020-04-01T05:56:52Z</cp:lastPrinted>
  <dcterms:created xsi:type="dcterms:W3CDTF">2016-10-20T17:07:30Z</dcterms:created>
  <dcterms:modified xsi:type="dcterms:W3CDTF">2023-10-16T10:40:55Z</dcterms:modified>
</cp:coreProperties>
</file>